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</p:sldMasterIdLst>
  <p:sldIdLst>
    <p:sldId id="257" r:id="rId2"/>
    <p:sldId id="262" r:id="rId3"/>
    <p:sldId id="261" r:id="rId4"/>
    <p:sldId id="263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465C"/>
    <a:srgbClr val="11110F"/>
    <a:srgbClr val="4FA647"/>
    <a:srgbClr val="4DA347"/>
    <a:srgbClr val="344529"/>
    <a:srgbClr val="2B3922"/>
    <a:srgbClr val="2E3722"/>
    <a:srgbClr val="FCF7F1"/>
    <a:srgbClr val="B8D233"/>
    <a:srgbClr val="5CC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C0817-A112-4847-8014-A94B7D2A4EA3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97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07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9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646AA-F36E-4540-911D-FFFC0A0EF24A}" type="datetime1">
              <a:rPr lang="en-US" smtClean="0"/>
              <a:t>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4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0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34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20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12A6-918A-48BD-8CB9-CA713993B0EA}" type="datetime1">
              <a:rPr lang="en-US" smtClean="0"/>
              <a:t>2/6/2021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75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8CE86-875F-4587-BCF6-FA054AFC0D53}" type="datetime1">
              <a:rPr lang="en-US" smtClean="0"/>
              <a:pPr/>
              <a:t>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0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1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5659541" y="2499721"/>
            <a:ext cx="5578381" cy="2045226"/>
          </a:xfrm>
          <a:prstGeom prst="roundRect">
            <a:avLst/>
          </a:prstGeom>
          <a:solidFill>
            <a:srgbClr val="4FA647"/>
          </a:solidFill>
          <a:ln w="38100">
            <a:solidFill>
              <a:srgbClr val="11110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2318" y="2613551"/>
            <a:ext cx="5252825" cy="1630907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Using Disney’s Brainstorming Process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Disclaimer: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1782"/>
            <a:ext cx="6100618" cy="4280962"/>
          </a:xfr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 smtClean="0"/>
              <a:t>This is not my personal process and is based on the </a:t>
            </a:r>
            <a:r>
              <a:rPr lang="en-US" sz="1800" dirty="0" smtClean="0"/>
              <a:t>book:</a:t>
            </a:r>
            <a:endParaRPr lang="en-US" sz="1800" dirty="0" smtClean="0"/>
          </a:p>
          <a:p>
            <a:pPr marL="0" indent="0">
              <a:buNone/>
            </a:pPr>
            <a:r>
              <a:rPr lang="en-US" sz="2000" i="1" dirty="0" smtClean="0"/>
              <a:t>Hatch! Brainstorming Secrets of A Theme Park Designer </a:t>
            </a:r>
            <a:r>
              <a:rPr lang="en-US" sz="2000" dirty="0" smtClean="0"/>
              <a:t>by C. McNair Wilson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Wilson worked as </a:t>
            </a:r>
            <a:r>
              <a:rPr lang="en-US" sz="2000" dirty="0" smtClean="0"/>
              <a:t>a Disney Imagineer</a:t>
            </a:r>
            <a:endParaRPr lang="en-US" sz="2000" dirty="0"/>
          </a:p>
        </p:txBody>
      </p:sp>
      <p:pic>
        <p:nvPicPr>
          <p:cNvPr id="1026" name="Picture 2" descr="http://1.bp.blogspot.com/-FrN101mMwF4/UsB7J4wBoAI/AAAAAAAAC5k/niRi_mMsiwc/s400/Hatch_Front_Cover_1_grand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556" y="1617822"/>
            <a:ext cx="3160279" cy="427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944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2458"/>
            <a:ext cx="10058400" cy="96453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7 Agreements to Brainstorming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918905" y="1343476"/>
            <a:ext cx="8362035" cy="2218529"/>
            <a:chOff x="1918905" y="1343476"/>
            <a:chExt cx="8362035" cy="2218529"/>
          </a:xfrm>
        </p:grpSpPr>
        <p:sp>
          <p:nvSpPr>
            <p:cNvPr id="4" name="Oval 3"/>
            <p:cNvSpPr/>
            <p:nvPr/>
          </p:nvSpPr>
          <p:spPr>
            <a:xfrm>
              <a:off x="2349749" y="1343476"/>
              <a:ext cx="1544062" cy="1544062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7" name="Freeform 6"/>
            <p:cNvSpPr/>
            <p:nvPr/>
          </p:nvSpPr>
          <p:spPr>
            <a:xfrm>
              <a:off x="1918905" y="2832768"/>
              <a:ext cx="2531250" cy="720000"/>
            </a:xfrm>
            <a:custGeom>
              <a:avLst/>
              <a:gdLst>
                <a:gd name="connsiteX0" fmla="*/ 0 w 2531250"/>
                <a:gd name="connsiteY0" fmla="*/ 0 h 720000"/>
                <a:gd name="connsiteX1" fmla="*/ 2531250 w 2531250"/>
                <a:gd name="connsiteY1" fmla="*/ 0 h 720000"/>
                <a:gd name="connsiteX2" fmla="*/ 2531250 w 2531250"/>
                <a:gd name="connsiteY2" fmla="*/ 720000 h 720000"/>
                <a:gd name="connsiteX3" fmla="*/ 0 w 2531250"/>
                <a:gd name="connsiteY3" fmla="*/ 720000 h 720000"/>
                <a:gd name="connsiteX4" fmla="*/ 0 w 253125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1250" h="720000">
                  <a:moveTo>
                    <a:pt x="0" y="0"/>
                  </a:moveTo>
                  <a:lnTo>
                    <a:pt x="2531250" y="0"/>
                  </a:lnTo>
                  <a:lnTo>
                    <a:pt x="25312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sz="1500" dirty="0"/>
            </a:p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sz="1600" b="1" kern="1200" dirty="0" smtClean="0"/>
                <a:t>Start a fire!</a:t>
              </a:r>
              <a:endParaRPr lang="en-US" sz="1600" b="1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323968" y="1343476"/>
              <a:ext cx="1544062" cy="1544062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0" name="Freeform 9"/>
            <p:cNvSpPr/>
            <p:nvPr/>
          </p:nvSpPr>
          <p:spPr>
            <a:xfrm>
              <a:off x="4697054" y="2842005"/>
              <a:ext cx="2531250" cy="720000"/>
            </a:xfrm>
            <a:custGeom>
              <a:avLst/>
              <a:gdLst>
                <a:gd name="connsiteX0" fmla="*/ 0 w 2531250"/>
                <a:gd name="connsiteY0" fmla="*/ 0 h 720000"/>
                <a:gd name="connsiteX1" fmla="*/ 2531250 w 2531250"/>
                <a:gd name="connsiteY1" fmla="*/ 0 h 720000"/>
                <a:gd name="connsiteX2" fmla="*/ 2531250 w 2531250"/>
                <a:gd name="connsiteY2" fmla="*/ 720000 h 720000"/>
                <a:gd name="connsiteX3" fmla="*/ 0 w 2531250"/>
                <a:gd name="connsiteY3" fmla="*/ 720000 h 720000"/>
                <a:gd name="connsiteX4" fmla="*/ 0 w 253125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1250" h="720000">
                  <a:moveTo>
                    <a:pt x="0" y="0"/>
                  </a:moveTo>
                  <a:lnTo>
                    <a:pt x="2531250" y="0"/>
                  </a:lnTo>
                  <a:lnTo>
                    <a:pt x="25312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sz="1500" dirty="0"/>
            </a:p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sz="1600" b="1" kern="1200" dirty="0" smtClean="0"/>
                <a:t>Think Distinctively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298187" y="1343476"/>
              <a:ext cx="1544062" cy="1544062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3" name="Freeform 12"/>
            <p:cNvSpPr/>
            <p:nvPr/>
          </p:nvSpPr>
          <p:spPr>
            <a:xfrm>
              <a:off x="7749690" y="2786587"/>
              <a:ext cx="2531250" cy="720000"/>
            </a:xfrm>
            <a:custGeom>
              <a:avLst/>
              <a:gdLst>
                <a:gd name="connsiteX0" fmla="*/ 0 w 2531250"/>
                <a:gd name="connsiteY0" fmla="*/ 0 h 720000"/>
                <a:gd name="connsiteX1" fmla="*/ 2531250 w 2531250"/>
                <a:gd name="connsiteY1" fmla="*/ 0 h 720000"/>
                <a:gd name="connsiteX2" fmla="*/ 2531250 w 2531250"/>
                <a:gd name="connsiteY2" fmla="*/ 720000 h 720000"/>
                <a:gd name="connsiteX3" fmla="*/ 0 w 2531250"/>
                <a:gd name="connsiteY3" fmla="*/ 720000 h 720000"/>
                <a:gd name="connsiteX4" fmla="*/ 0 w 253125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1250" h="720000">
                  <a:moveTo>
                    <a:pt x="0" y="0"/>
                  </a:moveTo>
                  <a:lnTo>
                    <a:pt x="2531250" y="0"/>
                  </a:lnTo>
                  <a:lnTo>
                    <a:pt x="25312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sz="1500" dirty="0" err="1"/>
            </a:p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sz="1600" b="1" kern="1200" dirty="0" smtClean="0"/>
                <a:t>Yes, and…</a:t>
              </a:r>
              <a:endParaRPr lang="en-US" sz="1600" b="1" kern="1200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699981" y="3612888"/>
            <a:ext cx="1544062" cy="1544062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6" name="Freeform 15"/>
          <p:cNvSpPr/>
          <p:nvPr/>
        </p:nvSpPr>
        <p:spPr>
          <a:xfrm>
            <a:off x="269137" y="5102180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No Blocking</a:t>
            </a:r>
            <a:endParaRPr lang="en-US" sz="1600" b="1" kern="1200" dirty="0"/>
          </a:p>
        </p:txBody>
      </p:sp>
      <p:sp>
        <p:nvSpPr>
          <p:cNvPr id="17" name="Oval 16"/>
          <p:cNvSpPr/>
          <p:nvPr/>
        </p:nvSpPr>
        <p:spPr>
          <a:xfrm>
            <a:off x="3674200" y="3612888"/>
            <a:ext cx="1544062" cy="1544062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8" name="Freeform 17"/>
          <p:cNvSpPr/>
          <p:nvPr/>
        </p:nvSpPr>
        <p:spPr>
          <a:xfrm>
            <a:off x="3047286" y="5111417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More Ideas</a:t>
            </a:r>
            <a:endParaRPr lang="en-US" sz="1600" b="1" kern="1200" dirty="0"/>
          </a:p>
        </p:txBody>
      </p:sp>
      <p:sp>
        <p:nvSpPr>
          <p:cNvPr id="19" name="Oval 18"/>
          <p:cNvSpPr/>
          <p:nvPr/>
        </p:nvSpPr>
        <p:spPr>
          <a:xfrm>
            <a:off x="6648419" y="3612888"/>
            <a:ext cx="1544062" cy="1544062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" name="Freeform 19"/>
          <p:cNvSpPr/>
          <p:nvPr/>
        </p:nvSpPr>
        <p:spPr>
          <a:xfrm>
            <a:off x="6099922" y="5055999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 err="1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Wild Ideas</a:t>
            </a:r>
            <a:endParaRPr lang="en-US" sz="1600" b="1" kern="1200" dirty="0"/>
          </a:p>
        </p:txBody>
      </p:sp>
      <p:sp>
        <p:nvSpPr>
          <p:cNvPr id="21" name="Oval 20"/>
          <p:cNvSpPr/>
          <p:nvPr/>
        </p:nvSpPr>
        <p:spPr>
          <a:xfrm>
            <a:off x="9728166" y="3567355"/>
            <a:ext cx="1544062" cy="1544062"/>
          </a:xfrm>
          <a:prstGeom prst="ellipse">
            <a:avLst/>
          </a:pr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2" name="Freeform 21"/>
          <p:cNvSpPr/>
          <p:nvPr/>
        </p:nvSpPr>
        <p:spPr>
          <a:xfrm>
            <a:off x="9179669" y="5010466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 err="1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Critical Thinking</a:t>
            </a:r>
            <a:endParaRPr lang="en-US" sz="1600" b="1" kern="1200" dirty="0"/>
          </a:p>
        </p:txBody>
      </p:sp>
      <p:sp>
        <p:nvSpPr>
          <p:cNvPr id="23" name="Rectangle 22"/>
          <p:cNvSpPr/>
          <p:nvPr/>
        </p:nvSpPr>
        <p:spPr>
          <a:xfrm>
            <a:off x="2794608" y="1543010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68826" y="1513301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43045" y="1511034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5620" y="3785388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19058" y="3830921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17323" y="3830921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185773" y="3758948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3939309" cy="1371600"/>
          </a:xfrm>
        </p:spPr>
        <p:txBody>
          <a:bodyPr/>
          <a:lstStyle/>
          <a:p>
            <a:r>
              <a:rPr lang="en-US" b="1" dirty="0" smtClean="0"/>
              <a:t>1.  Start A Fire!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2807" y="1780104"/>
            <a:ext cx="4125048" cy="417264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Spread the word to those </a:t>
            </a:r>
            <a:r>
              <a:rPr lang="en-US" sz="1800" dirty="0" smtClean="0"/>
              <a:t>involved</a:t>
            </a:r>
          </a:p>
          <a:p>
            <a:pPr lvl="1"/>
            <a:r>
              <a:rPr lang="en-US" sz="1600" dirty="0" smtClean="0"/>
              <a:t>Get everyone excited</a:t>
            </a:r>
            <a:endParaRPr lang="en-US" sz="1600" dirty="0" smtClean="0"/>
          </a:p>
          <a:p>
            <a:r>
              <a:rPr lang="en-US" sz="1800" dirty="0" smtClean="0"/>
              <a:t>Bring what helps you be </a:t>
            </a:r>
            <a:r>
              <a:rPr lang="en-US" sz="1800" dirty="0" smtClean="0"/>
              <a:t>creative</a:t>
            </a:r>
          </a:p>
          <a:p>
            <a:pPr lvl="1"/>
            <a:r>
              <a:rPr lang="en-US" sz="1600" dirty="0" smtClean="0"/>
              <a:t>Playdough/clay</a:t>
            </a:r>
          </a:p>
          <a:p>
            <a:pPr lvl="1"/>
            <a:r>
              <a:rPr lang="en-US" sz="1600" dirty="0" smtClean="0"/>
              <a:t>Legos</a:t>
            </a:r>
          </a:p>
          <a:p>
            <a:pPr lvl="1"/>
            <a:r>
              <a:rPr lang="en-US" sz="1600" dirty="0" smtClean="0"/>
              <a:t>Tinker toys</a:t>
            </a:r>
          </a:p>
          <a:p>
            <a:pPr lvl="1"/>
            <a:r>
              <a:rPr lang="en-US" sz="1600" dirty="0" smtClean="0"/>
              <a:t>Fidget toys</a:t>
            </a:r>
          </a:p>
          <a:p>
            <a:pPr lvl="1"/>
            <a:endParaRPr lang="en-US" sz="1600" dirty="0" smtClean="0"/>
          </a:p>
          <a:p>
            <a:r>
              <a:rPr lang="en-US" sz="1800" dirty="0" smtClean="0"/>
              <a:t>Give the “What if</a:t>
            </a:r>
            <a:r>
              <a:rPr lang="en-US" sz="1800" dirty="0" smtClean="0"/>
              <a:t>?”</a:t>
            </a:r>
          </a:p>
          <a:p>
            <a:pPr lvl="1"/>
            <a:r>
              <a:rPr lang="en-US" sz="1600" dirty="0" smtClean="0"/>
              <a:t>What problem are you solving</a:t>
            </a:r>
          </a:p>
          <a:p>
            <a:pPr lvl="1"/>
            <a:r>
              <a:rPr lang="en-US" sz="1600" dirty="0" smtClean="0"/>
              <a:t>Be specific and targeted</a:t>
            </a: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70557" y="642594"/>
            <a:ext cx="5116098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b="1" dirty="0" smtClean="0"/>
              <a:t>2. Think Distinctively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32876" y="1780104"/>
            <a:ext cx="4953779" cy="4888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Write it all </a:t>
            </a:r>
            <a:r>
              <a:rPr lang="en-US" sz="1800" dirty="0" smtClean="0"/>
              <a:t>down</a:t>
            </a:r>
          </a:p>
          <a:p>
            <a:pPr lvl="1"/>
            <a:r>
              <a:rPr lang="en-US" sz="1600" dirty="0" smtClean="0"/>
              <a:t>Use large pieces of poster board</a:t>
            </a:r>
          </a:p>
          <a:p>
            <a:pPr lvl="1"/>
            <a:r>
              <a:rPr lang="en-US" sz="1600" dirty="0" smtClean="0"/>
              <a:t>Sticky notes</a:t>
            </a:r>
            <a:endParaRPr lang="en-US" sz="1600" dirty="0" smtClean="0"/>
          </a:p>
          <a:p>
            <a:r>
              <a:rPr lang="en-US" sz="1800" dirty="0" smtClean="0"/>
              <a:t>Creative thinking is </a:t>
            </a:r>
            <a:r>
              <a:rPr lang="en-US" sz="1800" dirty="0" smtClean="0"/>
              <a:t>loud</a:t>
            </a:r>
          </a:p>
          <a:p>
            <a:pPr lvl="1"/>
            <a:r>
              <a:rPr lang="en-US" sz="1600" dirty="0" smtClean="0"/>
              <a:t>Warn your team and if they need to bring head phones or ear plugs they can</a:t>
            </a:r>
          </a:p>
          <a:p>
            <a:pPr lvl="1"/>
            <a:r>
              <a:rPr lang="en-US" sz="1600" dirty="0" smtClean="0"/>
              <a:t>Play active music to keep things moving</a:t>
            </a:r>
            <a:endParaRPr lang="en-US" sz="1600" dirty="0" smtClean="0"/>
          </a:p>
          <a:p>
            <a:r>
              <a:rPr lang="en-US" sz="1800" dirty="0" smtClean="0"/>
              <a:t>Think. Say. Write.</a:t>
            </a:r>
          </a:p>
          <a:p>
            <a:r>
              <a:rPr lang="en-US" sz="1800" dirty="0" smtClean="0"/>
              <a:t>Time </a:t>
            </a:r>
            <a:r>
              <a:rPr lang="en-US" sz="1800" dirty="0" smtClean="0"/>
              <a:t>Limits</a:t>
            </a:r>
          </a:p>
          <a:p>
            <a:pPr lvl="1"/>
            <a:r>
              <a:rPr lang="en-US" sz="1600" dirty="0" smtClean="0"/>
              <a:t>I never give more than 15 minutes</a:t>
            </a:r>
            <a:endParaRPr lang="en-US" sz="1600" dirty="0" smtClean="0"/>
          </a:p>
          <a:p>
            <a:r>
              <a:rPr lang="en-US" sz="1800" dirty="0" smtClean="0"/>
              <a:t>Creative thinking only</a:t>
            </a:r>
          </a:p>
          <a:p>
            <a:pPr lvl="1"/>
            <a:r>
              <a:rPr lang="en-US" sz="1600" dirty="0" smtClean="0"/>
              <a:t>Idea-generating</a:t>
            </a:r>
          </a:p>
          <a:p>
            <a:pPr lvl="1"/>
            <a:r>
              <a:rPr lang="en-US" sz="1600" dirty="0" smtClean="0"/>
              <a:t>Imagining</a:t>
            </a:r>
          </a:p>
          <a:p>
            <a:pPr lvl="1"/>
            <a:r>
              <a:rPr lang="en-US" sz="1600" dirty="0" smtClean="0"/>
              <a:t>What – </a:t>
            </a:r>
            <a:r>
              <a:rPr lang="en-US" sz="1600" dirty="0" err="1" smtClean="0"/>
              <a:t>ifing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8722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3939309" cy="1371600"/>
          </a:xfrm>
        </p:spPr>
        <p:txBody>
          <a:bodyPr/>
          <a:lstStyle/>
          <a:p>
            <a:r>
              <a:rPr lang="en-US" b="1" dirty="0"/>
              <a:t>3</a:t>
            </a:r>
            <a:r>
              <a:rPr lang="en-US" b="1" dirty="0" smtClean="0"/>
              <a:t>.  Yes, And…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56509"/>
            <a:ext cx="4281055" cy="409623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Keeps the energy moving</a:t>
            </a:r>
          </a:p>
          <a:p>
            <a:r>
              <a:rPr lang="en-US" sz="1800" dirty="0" smtClean="0"/>
              <a:t>Play</a:t>
            </a:r>
            <a:r>
              <a:rPr lang="en-US" sz="1800" dirty="0" smtClean="0"/>
              <a:t>!</a:t>
            </a:r>
          </a:p>
          <a:p>
            <a:pPr lvl="1"/>
            <a:r>
              <a:rPr lang="en-US" sz="1600" dirty="0" smtClean="0"/>
              <a:t>Try playing games to change directions</a:t>
            </a:r>
          </a:p>
          <a:p>
            <a:pPr lvl="1"/>
            <a:r>
              <a:rPr lang="en-US" sz="1600" dirty="0" smtClean="0"/>
              <a:t>Have your groups swap and add to each others ideas</a:t>
            </a:r>
            <a:endParaRPr lang="en-US" sz="1600" dirty="0" smtClean="0"/>
          </a:p>
          <a:p>
            <a:r>
              <a:rPr lang="en-US" sz="1800" dirty="0" smtClean="0"/>
              <a:t>No technical or financial </a:t>
            </a:r>
            <a:r>
              <a:rPr lang="en-US" sz="1800" dirty="0" smtClean="0"/>
              <a:t>thinking</a:t>
            </a:r>
          </a:p>
          <a:p>
            <a:pPr lvl="1"/>
            <a:r>
              <a:rPr lang="en-US" sz="1600" dirty="0" smtClean="0"/>
              <a:t>Save that for later</a:t>
            </a:r>
            <a:endParaRPr lang="en-US" sz="1600" dirty="0" smtClean="0"/>
          </a:p>
          <a:p>
            <a:r>
              <a:rPr lang="en-US" sz="1800" dirty="0" smtClean="0"/>
              <a:t>Time it</a:t>
            </a:r>
            <a:r>
              <a:rPr lang="en-US" sz="1800" dirty="0" smtClean="0"/>
              <a:t>!</a:t>
            </a:r>
          </a:p>
          <a:p>
            <a:pPr lvl="1"/>
            <a:r>
              <a:rPr lang="en-US" sz="1600" dirty="0" smtClean="0"/>
              <a:t>Listen to your groups and when the energy starts to drop give them a new challenge</a:t>
            </a:r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22109" y="642594"/>
            <a:ext cx="496454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b="1" dirty="0"/>
              <a:t>4</a:t>
            </a:r>
            <a:r>
              <a:rPr lang="en-US" b="1" dirty="0" smtClean="0"/>
              <a:t>. No Blocking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05600" y="1856509"/>
            <a:ext cx="4281055" cy="4096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/>
              <a:t>B</a:t>
            </a:r>
            <a:r>
              <a:rPr lang="en-US" sz="1800" dirty="0" smtClean="0"/>
              <a:t>locking adds nothing</a:t>
            </a:r>
          </a:p>
          <a:p>
            <a:r>
              <a:rPr lang="en-US" sz="1800" dirty="0" smtClean="0"/>
              <a:t>Every idea is accepted</a:t>
            </a:r>
          </a:p>
          <a:p>
            <a:r>
              <a:rPr lang="en-US" sz="1800" dirty="0" smtClean="0"/>
              <a:t>Anyone can call blocking</a:t>
            </a:r>
          </a:p>
          <a:p>
            <a:r>
              <a:rPr lang="en-US" sz="1800" dirty="0" smtClean="0"/>
              <a:t>Denying that you are blocking is blocking</a:t>
            </a:r>
          </a:p>
          <a:p>
            <a:r>
              <a:rPr lang="en-US" sz="1800" dirty="0" smtClean="0"/>
              <a:t>Blocking can be in your own </a:t>
            </a:r>
            <a:r>
              <a:rPr lang="en-US" sz="1800" dirty="0" smtClean="0"/>
              <a:t>head</a:t>
            </a:r>
          </a:p>
          <a:p>
            <a:pPr lvl="1"/>
            <a:r>
              <a:rPr lang="en-US" sz="1600" dirty="0" smtClean="0"/>
              <a:t>We tend to block ourselves most</a:t>
            </a:r>
            <a:endParaRPr lang="en-US" sz="1600" dirty="0" smtClean="0"/>
          </a:p>
          <a:p>
            <a:r>
              <a:rPr lang="en-US" sz="1800" dirty="0" smtClean="0"/>
              <a:t>Wimping is blocking disguised as concern</a:t>
            </a:r>
          </a:p>
          <a:p>
            <a:r>
              <a:rPr lang="en-US" sz="1800" dirty="0" smtClean="0"/>
              <a:t>Devil’s advocate need not apply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05954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3939309" cy="1371600"/>
          </a:xfrm>
        </p:spPr>
        <p:txBody>
          <a:bodyPr/>
          <a:lstStyle/>
          <a:p>
            <a:r>
              <a:rPr lang="en-US" b="1" dirty="0" smtClean="0"/>
              <a:t>5.  More Ideas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90684"/>
            <a:ext cx="4826001" cy="3849624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Set outrageous </a:t>
            </a:r>
            <a:r>
              <a:rPr lang="en-US" sz="1800" dirty="0" smtClean="0"/>
              <a:t>goals</a:t>
            </a:r>
          </a:p>
          <a:p>
            <a:pPr lvl="1"/>
            <a:r>
              <a:rPr lang="en-US" sz="1600" dirty="0" smtClean="0"/>
              <a:t>Maybe set the goal of 50 new ideas in 5 minutes</a:t>
            </a:r>
            <a:endParaRPr lang="en-US" sz="1600" dirty="0" smtClean="0"/>
          </a:p>
          <a:p>
            <a:r>
              <a:rPr lang="en-US" sz="1800" dirty="0" smtClean="0"/>
              <a:t>Add incentives</a:t>
            </a:r>
          </a:p>
          <a:p>
            <a:pPr lvl="1"/>
            <a:r>
              <a:rPr lang="en-US" sz="1600" dirty="0" smtClean="0"/>
              <a:t>Adding incentives can increase production</a:t>
            </a:r>
            <a:endParaRPr lang="en-US" sz="1600" dirty="0" smtClean="0"/>
          </a:p>
          <a:p>
            <a:r>
              <a:rPr lang="en-US" sz="1800" dirty="0" smtClean="0"/>
              <a:t>Play </a:t>
            </a:r>
            <a:r>
              <a:rPr lang="en-US" sz="1800" dirty="0" smtClean="0"/>
              <a:t>games</a:t>
            </a:r>
          </a:p>
          <a:p>
            <a:pPr lvl="1"/>
            <a:r>
              <a:rPr lang="en-US" sz="1600" dirty="0" smtClean="0"/>
              <a:t>Add acting games</a:t>
            </a:r>
          </a:p>
          <a:p>
            <a:pPr lvl="1"/>
            <a:r>
              <a:rPr lang="en-US" sz="1600" dirty="0" smtClean="0"/>
              <a:t>Physical games or dance parties</a:t>
            </a:r>
          </a:p>
          <a:p>
            <a:pPr lvl="1"/>
            <a:r>
              <a:rPr lang="en-US" sz="1600" dirty="0" smtClean="0"/>
              <a:t>Creative games like doodling</a:t>
            </a:r>
            <a:endParaRPr lang="en-US" sz="1800" dirty="0" smtClean="0"/>
          </a:p>
          <a:p>
            <a:pPr lvl="1"/>
            <a:endParaRPr lang="en-US" sz="16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22109" y="642594"/>
            <a:ext cx="4964545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b="1" dirty="0" smtClean="0"/>
              <a:t>6. Wild Ideas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76291" y="1890684"/>
            <a:ext cx="4281055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Anything </a:t>
            </a:r>
            <a:r>
              <a:rPr lang="en-US" sz="1800" dirty="0" smtClean="0"/>
              <a:t>goes</a:t>
            </a:r>
          </a:p>
          <a:p>
            <a:pPr lvl="1"/>
            <a:r>
              <a:rPr lang="en-US" sz="1600" dirty="0" smtClean="0"/>
              <a:t>Think of impossible ideas</a:t>
            </a:r>
            <a:endParaRPr lang="en-US" sz="1600" dirty="0" smtClean="0"/>
          </a:p>
          <a:p>
            <a:r>
              <a:rPr lang="en-US" sz="1800" dirty="0" smtClean="0"/>
              <a:t>Crazy to say at first</a:t>
            </a:r>
          </a:p>
          <a:p>
            <a:r>
              <a:rPr lang="en-US" sz="1800" dirty="0" smtClean="0"/>
              <a:t>If you could do anything?</a:t>
            </a:r>
          </a:p>
          <a:p>
            <a:r>
              <a:rPr lang="en-US" sz="1800" dirty="0" smtClean="0"/>
              <a:t>If you had unlimited resources</a:t>
            </a:r>
          </a:p>
          <a:p>
            <a:r>
              <a:rPr lang="en-US" sz="1800" dirty="0" smtClean="0"/>
              <a:t>If failure were not possible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12517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4853709" cy="1371600"/>
          </a:xfrm>
        </p:spPr>
        <p:txBody>
          <a:bodyPr/>
          <a:lstStyle/>
          <a:p>
            <a:r>
              <a:rPr lang="en-US" b="1" dirty="0"/>
              <a:t>7</a:t>
            </a:r>
            <a:r>
              <a:rPr lang="en-US" b="1" dirty="0" smtClean="0"/>
              <a:t>.  Critical Thinking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38036"/>
            <a:ext cx="4281055" cy="411470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Grab your </a:t>
            </a:r>
            <a:r>
              <a:rPr lang="en-US" sz="1800" dirty="0" smtClean="0"/>
              <a:t>ideas</a:t>
            </a:r>
          </a:p>
          <a:p>
            <a:pPr lvl="1"/>
            <a:r>
              <a:rPr lang="en-US" sz="1600" dirty="0" smtClean="0"/>
              <a:t>Sift through what works best to solve your problem</a:t>
            </a:r>
            <a:endParaRPr lang="en-US" sz="1600" dirty="0" smtClean="0"/>
          </a:p>
          <a:p>
            <a:r>
              <a:rPr lang="en-US" sz="1800" dirty="0" smtClean="0"/>
              <a:t>Group your </a:t>
            </a:r>
            <a:r>
              <a:rPr lang="en-US" sz="1800" dirty="0" smtClean="0"/>
              <a:t>ideas</a:t>
            </a:r>
            <a:endParaRPr lang="en-US" sz="1600" dirty="0" smtClean="0"/>
          </a:p>
          <a:p>
            <a:r>
              <a:rPr lang="en-US" sz="1800" dirty="0" smtClean="0"/>
              <a:t>Grow your </a:t>
            </a:r>
            <a:r>
              <a:rPr lang="en-US" sz="1800" dirty="0" smtClean="0"/>
              <a:t>ideas</a:t>
            </a:r>
          </a:p>
          <a:p>
            <a:pPr lvl="1"/>
            <a:r>
              <a:rPr lang="en-US" sz="1600" dirty="0" smtClean="0"/>
              <a:t>Take the best ideas and focus on them</a:t>
            </a:r>
            <a:endParaRPr lang="en-US" sz="1600" dirty="0" smtClean="0"/>
          </a:p>
          <a:p>
            <a:r>
              <a:rPr lang="en-US" sz="1800" dirty="0" smtClean="0"/>
              <a:t>Save </a:t>
            </a:r>
            <a:r>
              <a:rPr lang="en-US" sz="1800" dirty="0" smtClean="0"/>
              <a:t>everything</a:t>
            </a:r>
          </a:p>
          <a:p>
            <a:pPr lvl="1"/>
            <a:r>
              <a:rPr lang="en-US" sz="1600" dirty="0" smtClean="0"/>
              <a:t>Save all ideas.  You never know when they could be useful.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746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2458"/>
            <a:ext cx="10058400" cy="96453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7 Agreements to Brainstorming</a:t>
            </a:r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1918905" y="1343476"/>
            <a:ext cx="8362035" cy="2218529"/>
            <a:chOff x="1918905" y="1343476"/>
            <a:chExt cx="8362035" cy="2218529"/>
          </a:xfrm>
        </p:grpSpPr>
        <p:sp>
          <p:nvSpPr>
            <p:cNvPr id="4" name="Oval 3"/>
            <p:cNvSpPr/>
            <p:nvPr/>
          </p:nvSpPr>
          <p:spPr>
            <a:xfrm>
              <a:off x="2349749" y="1343476"/>
              <a:ext cx="1544062" cy="1544062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7" name="Freeform 6"/>
            <p:cNvSpPr/>
            <p:nvPr/>
          </p:nvSpPr>
          <p:spPr>
            <a:xfrm>
              <a:off x="1918905" y="2832768"/>
              <a:ext cx="2531250" cy="720000"/>
            </a:xfrm>
            <a:custGeom>
              <a:avLst/>
              <a:gdLst>
                <a:gd name="connsiteX0" fmla="*/ 0 w 2531250"/>
                <a:gd name="connsiteY0" fmla="*/ 0 h 720000"/>
                <a:gd name="connsiteX1" fmla="*/ 2531250 w 2531250"/>
                <a:gd name="connsiteY1" fmla="*/ 0 h 720000"/>
                <a:gd name="connsiteX2" fmla="*/ 2531250 w 2531250"/>
                <a:gd name="connsiteY2" fmla="*/ 720000 h 720000"/>
                <a:gd name="connsiteX3" fmla="*/ 0 w 2531250"/>
                <a:gd name="connsiteY3" fmla="*/ 720000 h 720000"/>
                <a:gd name="connsiteX4" fmla="*/ 0 w 253125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1250" h="720000">
                  <a:moveTo>
                    <a:pt x="0" y="0"/>
                  </a:moveTo>
                  <a:lnTo>
                    <a:pt x="2531250" y="0"/>
                  </a:lnTo>
                  <a:lnTo>
                    <a:pt x="25312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sz="1500" dirty="0"/>
            </a:p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sz="1600" b="1" kern="1200" dirty="0" smtClean="0"/>
                <a:t>Start a fire!</a:t>
              </a:r>
              <a:endParaRPr lang="en-US" sz="1600" b="1" kern="12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5323968" y="1343476"/>
              <a:ext cx="1544062" cy="1544062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0" name="Freeform 9"/>
            <p:cNvSpPr/>
            <p:nvPr/>
          </p:nvSpPr>
          <p:spPr>
            <a:xfrm>
              <a:off x="4697054" y="2842005"/>
              <a:ext cx="2531250" cy="720000"/>
            </a:xfrm>
            <a:custGeom>
              <a:avLst/>
              <a:gdLst>
                <a:gd name="connsiteX0" fmla="*/ 0 w 2531250"/>
                <a:gd name="connsiteY0" fmla="*/ 0 h 720000"/>
                <a:gd name="connsiteX1" fmla="*/ 2531250 w 2531250"/>
                <a:gd name="connsiteY1" fmla="*/ 0 h 720000"/>
                <a:gd name="connsiteX2" fmla="*/ 2531250 w 2531250"/>
                <a:gd name="connsiteY2" fmla="*/ 720000 h 720000"/>
                <a:gd name="connsiteX3" fmla="*/ 0 w 2531250"/>
                <a:gd name="connsiteY3" fmla="*/ 720000 h 720000"/>
                <a:gd name="connsiteX4" fmla="*/ 0 w 253125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1250" h="720000">
                  <a:moveTo>
                    <a:pt x="0" y="0"/>
                  </a:moveTo>
                  <a:lnTo>
                    <a:pt x="2531250" y="0"/>
                  </a:lnTo>
                  <a:lnTo>
                    <a:pt x="25312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sz="1500" dirty="0"/>
            </a:p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sz="1600" b="1" kern="1200" dirty="0" smtClean="0"/>
                <a:t>Think Distinctively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8298187" y="1343476"/>
              <a:ext cx="1544062" cy="1544062"/>
            </a:xfrm>
            <a:prstGeom prst="ellipse">
              <a:avLst/>
            </a:prstGeom>
            <a:scene3d>
              <a:camera prst="orthographicFront"/>
              <a:lightRig rig="threePt" dir="t">
                <a:rot lat="0" lon="0" rev="7500000"/>
              </a:lightRig>
            </a:scene3d>
            <a:sp3d z="-152400" extrusionH="63500" prstMaterial="matte">
              <a:bevelT w="144450" h="6350" prst="relaxedInset"/>
              <a:contourClr>
                <a:schemeClr val="bg1"/>
              </a:contourClr>
            </a:sp3d>
          </p:spPr>
          <p:style>
            <a:lnRef idx="0">
              <a:schemeClr val="lt1">
                <a:alpha val="0"/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  <p:sp>
          <p:nvSpPr>
            <p:cNvPr id="13" name="Freeform 12"/>
            <p:cNvSpPr/>
            <p:nvPr/>
          </p:nvSpPr>
          <p:spPr>
            <a:xfrm>
              <a:off x="7749690" y="2786587"/>
              <a:ext cx="2531250" cy="720000"/>
            </a:xfrm>
            <a:custGeom>
              <a:avLst/>
              <a:gdLst>
                <a:gd name="connsiteX0" fmla="*/ 0 w 2531250"/>
                <a:gd name="connsiteY0" fmla="*/ 0 h 720000"/>
                <a:gd name="connsiteX1" fmla="*/ 2531250 w 2531250"/>
                <a:gd name="connsiteY1" fmla="*/ 0 h 720000"/>
                <a:gd name="connsiteX2" fmla="*/ 2531250 w 2531250"/>
                <a:gd name="connsiteY2" fmla="*/ 720000 h 720000"/>
                <a:gd name="connsiteX3" fmla="*/ 0 w 2531250"/>
                <a:gd name="connsiteY3" fmla="*/ 720000 h 720000"/>
                <a:gd name="connsiteX4" fmla="*/ 0 w 2531250"/>
                <a:gd name="connsiteY4" fmla="*/ 0 h 7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31250" h="720000">
                  <a:moveTo>
                    <a:pt x="0" y="0"/>
                  </a:moveTo>
                  <a:lnTo>
                    <a:pt x="2531250" y="0"/>
                  </a:lnTo>
                  <a:lnTo>
                    <a:pt x="2531250" y="720000"/>
                  </a:lnTo>
                  <a:lnTo>
                    <a:pt x="0" y="720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endParaRPr lang="en-US" sz="1500" dirty="0" err="1"/>
            </a:p>
            <a:p>
              <a:pPr lvl="0" algn="ctr" defTabSz="66675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defRPr cap="all"/>
              </a:pPr>
              <a:r>
                <a:rPr lang="en-US" sz="1600" b="1" kern="1200" dirty="0" smtClean="0"/>
                <a:t>Yes, and…</a:t>
              </a:r>
              <a:endParaRPr lang="en-US" sz="1600" b="1" kern="1200" dirty="0"/>
            </a:p>
          </p:txBody>
        </p:sp>
      </p:grpSp>
      <p:sp>
        <p:nvSpPr>
          <p:cNvPr id="15" name="Oval 14"/>
          <p:cNvSpPr/>
          <p:nvPr/>
        </p:nvSpPr>
        <p:spPr>
          <a:xfrm>
            <a:off x="699981" y="3612888"/>
            <a:ext cx="1544062" cy="1544062"/>
          </a:xfrm>
          <a:prstGeom prst="ellipse">
            <a:avLst/>
          </a:prstGeom>
          <a:solidFill>
            <a:srgbClr val="92D05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6" name="Freeform 15"/>
          <p:cNvSpPr/>
          <p:nvPr/>
        </p:nvSpPr>
        <p:spPr>
          <a:xfrm>
            <a:off x="269137" y="5102180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No Blocking</a:t>
            </a:r>
            <a:endParaRPr lang="en-US" sz="1600" b="1" kern="1200" dirty="0"/>
          </a:p>
        </p:txBody>
      </p:sp>
      <p:sp>
        <p:nvSpPr>
          <p:cNvPr id="17" name="Oval 16"/>
          <p:cNvSpPr/>
          <p:nvPr/>
        </p:nvSpPr>
        <p:spPr>
          <a:xfrm>
            <a:off x="3674200" y="3612888"/>
            <a:ext cx="1544062" cy="1544062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8" name="Freeform 17"/>
          <p:cNvSpPr/>
          <p:nvPr/>
        </p:nvSpPr>
        <p:spPr>
          <a:xfrm>
            <a:off x="3047286" y="5111417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More Ideas</a:t>
            </a:r>
            <a:endParaRPr lang="en-US" sz="1600" b="1" kern="1200" dirty="0"/>
          </a:p>
        </p:txBody>
      </p:sp>
      <p:sp>
        <p:nvSpPr>
          <p:cNvPr id="19" name="Oval 18"/>
          <p:cNvSpPr/>
          <p:nvPr/>
        </p:nvSpPr>
        <p:spPr>
          <a:xfrm>
            <a:off x="6648419" y="3612888"/>
            <a:ext cx="1544062" cy="1544062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0" name="Freeform 19"/>
          <p:cNvSpPr/>
          <p:nvPr/>
        </p:nvSpPr>
        <p:spPr>
          <a:xfrm>
            <a:off x="6099922" y="5055999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 err="1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Wild Ideas</a:t>
            </a:r>
            <a:endParaRPr lang="en-US" sz="1600" b="1" kern="1200" dirty="0"/>
          </a:p>
        </p:txBody>
      </p:sp>
      <p:sp>
        <p:nvSpPr>
          <p:cNvPr id="21" name="Oval 20"/>
          <p:cNvSpPr/>
          <p:nvPr/>
        </p:nvSpPr>
        <p:spPr>
          <a:xfrm>
            <a:off x="9728166" y="3567355"/>
            <a:ext cx="1544062" cy="1544062"/>
          </a:xfrm>
          <a:prstGeom prst="ellipse">
            <a:avLst/>
          </a:prstGeom>
          <a:solidFill>
            <a:srgbClr val="002060"/>
          </a:solidFill>
          <a:scene3d>
            <a:camera prst="orthographicFront"/>
            <a:lightRig rig="threePt" dir="t">
              <a:rot lat="0" lon="0" rev="7500000"/>
            </a:lightRig>
          </a:scene3d>
          <a:sp3d z="-152400" extrusionH="63500" prstMaterial="matte">
            <a:bevelT w="144450" h="6350" prst="relaxedInset"/>
            <a:contourClr>
              <a:schemeClr val="bg1"/>
            </a:contourClr>
          </a:sp3d>
        </p:spPr>
        <p:style>
          <a:lnRef idx="0">
            <a:schemeClr val="lt1">
              <a:alpha val="0"/>
              <a:hueOff val="0"/>
              <a:satOff val="0"/>
              <a:lumOff val="0"/>
              <a:alphaOff val="0"/>
            </a:schemeClr>
          </a:lnRef>
          <a:fillRef idx="3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22" name="Freeform 21"/>
          <p:cNvSpPr/>
          <p:nvPr/>
        </p:nvSpPr>
        <p:spPr>
          <a:xfrm>
            <a:off x="9179669" y="5010466"/>
            <a:ext cx="2531250" cy="720000"/>
          </a:xfrm>
          <a:custGeom>
            <a:avLst/>
            <a:gdLst>
              <a:gd name="connsiteX0" fmla="*/ 0 w 2531250"/>
              <a:gd name="connsiteY0" fmla="*/ 0 h 720000"/>
              <a:gd name="connsiteX1" fmla="*/ 2531250 w 2531250"/>
              <a:gd name="connsiteY1" fmla="*/ 0 h 720000"/>
              <a:gd name="connsiteX2" fmla="*/ 2531250 w 2531250"/>
              <a:gd name="connsiteY2" fmla="*/ 720000 h 720000"/>
              <a:gd name="connsiteX3" fmla="*/ 0 w 2531250"/>
              <a:gd name="connsiteY3" fmla="*/ 720000 h 720000"/>
              <a:gd name="connsiteX4" fmla="*/ 0 w 2531250"/>
              <a:gd name="connsiteY4" fmla="*/ 0 h 7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31250" h="720000">
                <a:moveTo>
                  <a:pt x="0" y="0"/>
                </a:moveTo>
                <a:lnTo>
                  <a:pt x="2531250" y="0"/>
                </a:lnTo>
                <a:lnTo>
                  <a:pt x="2531250" y="720000"/>
                </a:lnTo>
                <a:lnTo>
                  <a:pt x="0" y="720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t" anchorCtr="0">
            <a:noAutofit/>
          </a:bodyPr>
          <a:lstStyle/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endParaRPr lang="en-US" sz="1500" dirty="0" err="1"/>
          </a:p>
          <a:p>
            <a:pPr lvl="0" algn="ctr" defTabSz="666750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defRPr cap="all"/>
            </a:pPr>
            <a:r>
              <a:rPr lang="en-US" sz="1600" b="1" kern="1200" dirty="0" smtClean="0"/>
              <a:t>Critical Thinking</a:t>
            </a:r>
            <a:endParaRPr lang="en-US" sz="1600" b="1" kern="1200" dirty="0"/>
          </a:p>
        </p:txBody>
      </p:sp>
      <p:sp>
        <p:nvSpPr>
          <p:cNvPr id="23" name="Rectangle 22"/>
          <p:cNvSpPr/>
          <p:nvPr/>
        </p:nvSpPr>
        <p:spPr>
          <a:xfrm>
            <a:off x="2794608" y="1543010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68826" y="1513301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743045" y="1511034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45620" y="3785388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19058" y="3830921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17323" y="3830921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185773" y="3758948"/>
            <a:ext cx="65434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6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42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422</Words>
  <Application>Microsoft Office PowerPoint</Application>
  <PresentationFormat>Widescreen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Office Theme</vt:lpstr>
      <vt:lpstr>Using Disney’s Brainstorming Process</vt:lpstr>
      <vt:lpstr>Disclaimer:</vt:lpstr>
      <vt:lpstr>7 Agreements to Brainstorming</vt:lpstr>
      <vt:lpstr>1.  Start A Fire!</vt:lpstr>
      <vt:lpstr>3.  Yes, And…</vt:lpstr>
      <vt:lpstr>5.  More Ideas</vt:lpstr>
      <vt:lpstr>7.  Critical Thinking</vt:lpstr>
      <vt:lpstr>7 Agreements to Brainstorming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2021-02-06T04:42:07Z</dcterms:created>
  <dcterms:modified xsi:type="dcterms:W3CDTF">2021-02-08T06:38:15Z</dcterms:modified>
</cp:coreProperties>
</file>